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9" r:id="rId5"/>
    <p:sldId id="260" r:id="rId6"/>
    <p:sldId id="259" r:id="rId7"/>
    <p:sldId id="261" r:id="rId8"/>
    <p:sldId id="263" r:id="rId9"/>
    <p:sldId id="262" r:id="rId10"/>
    <p:sldId id="265" r:id="rId11"/>
    <p:sldId id="264" r:id="rId12"/>
    <p:sldId id="266" r:id="rId13"/>
    <p:sldId id="268" r:id="rId14"/>
    <p:sldId id="276" r:id="rId15"/>
    <p:sldId id="270" r:id="rId16"/>
    <p:sldId id="273" r:id="rId17"/>
    <p:sldId id="271" r:id="rId18"/>
    <p:sldId id="272" r:id="rId19"/>
    <p:sldId id="274" r:id="rId20"/>
    <p:sldId id="275" r:id="rId21"/>
    <p:sldId id="277" r:id="rId22"/>
    <p:sldId id="267" r:id="rId23"/>
    <p:sldId id="284" r:id="rId24"/>
    <p:sldId id="281" r:id="rId25"/>
    <p:sldId id="278" r:id="rId26"/>
    <p:sldId id="279" r:id="rId27"/>
    <p:sldId id="280" r:id="rId28"/>
    <p:sldId id="282" r:id="rId29"/>
    <p:sldId id="285" r:id="rId30"/>
    <p:sldId id="283" r:id="rId31"/>
    <p:sldId id="286" r:id="rId3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7" autoAdjust="0"/>
    <p:restoredTop sz="94660"/>
  </p:normalViewPr>
  <p:slideViewPr>
    <p:cSldViewPr>
      <p:cViewPr varScale="1">
        <p:scale>
          <a:sx n="69" d="100"/>
          <a:sy n="69" d="100"/>
        </p:scale>
        <p:origin x="-9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24EF-04BB-4DCD-A80B-C39388554783}" type="datetimeFigureOut">
              <a:rPr lang="nl-NL" smtClean="0"/>
              <a:pPr/>
              <a:t>30-9-2014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6DE0-C867-4649-9DE4-56B3D84FC75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24EF-04BB-4DCD-A80B-C39388554783}" type="datetimeFigureOut">
              <a:rPr lang="nl-NL" smtClean="0"/>
              <a:pPr/>
              <a:t>30-9-2014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6DE0-C867-4649-9DE4-56B3D84FC75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24EF-04BB-4DCD-A80B-C39388554783}" type="datetimeFigureOut">
              <a:rPr lang="nl-NL" smtClean="0"/>
              <a:pPr/>
              <a:t>30-9-2014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6DE0-C867-4649-9DE4-56B3D84FC75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24EF-04BB-4DCD-A80B-C39388554783}" type="datetimeFigureOut">
              <a:rPr lang="nl-NL" smtClean="0"/>
              <a:pPr/>
              <a:t>30-9-2014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6DE0-C867-4649-9DE4-56B3D84FC75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24EF-04BB-4DCD-A80B-C39388554783}" type="datetimeFigureOut">
              <a:rPr lang="nl-NL" smtClean="0"/>
              <a:pPr/>
              <a:t>30-9-2014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6DE0-C867-4649-9DE4-56B3D84FC75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24EF-04BB-4DCD-A80B-C39388554783}" type="datetimeFigureOut">
              <a:rPr lang="nl-NL" smtClean="0"/>
              <a:pPr/>
              <a:t>30-9-2014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6DE0-C867-4649-9DE4-56B3D84FC75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24EF-04BB-4DCD-A80B-C39388554783}" type="datetimeFigureOut">
              <a:rPr lang="nl-NL" smtClean="0"/>
              <a:pPr/>
              <a:t>30-9-2014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6DE0-C867-4649-9DE4-56B3D84FC75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24EF-04BB-4DCD-A80B-C39388554783}" type="datetimeFigureOut">
              <a:rPr lang="nl-NL" smtClean="0"/>
              <a:pPr/>
              <a:t>30-9-2014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6DE0-C867-4649-9DE4-56B3D84FC75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24EF-04BB-4DCD-A80B-C39388554783}" type="datetimeFigureOut">
              <a:rPr lang="nl-NL" smtClean="0"/>
              <a:pPr/>
              <a:t>30-9-2014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6DE0-C867-4649-9DE4-56B3D84FC75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24EF-04BB-4DCD-A80B-C39388554783}" type="datetimeFigureOut">
              <a:rPr lang="nl-NL" smtClean="0"/>
              <a:pPr/>
              <a:t>30-9-2014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6DE0-C867-4649-9DE4-56B3D84FC75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24EF-04BB-4DCD-A80B-C39388554783}" type="datetimeFigureOut">
              <a:rPr lang="nl-NL" smtClean="0"/>
              <a:pPr/>
              <a:t>30-9-2014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3A6DE0-C867-4649-9DE4-56B3D84FC75D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E224EF-04BB-4DCD-A80B-C39388554783}" type="datetimeFigureOut">
              <a:rPr lang="nl-NL" smtClean="0"/>
              <a:pPr/>
              <a:t>30-9-2014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3A6DE0-C867-4649-9DE4-56B3D84FC75D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Instrumentenleer</a:t>
            </a:r>
            <a:br>
              <a:rPr lang="nl-NL" dirty="0" smtClean="0"/>
            </a:br>
            <a:r>
              <a:rPr lang="nl-NL" dirty="0" smtClean="0"/>
              <a:t>en </a:t>
            </a:r>
            <a:br>
              <a:rPr lang="nl-NL" dirty="0" smtClean="0"/>
            </a:br>
            <a:r>
              <a:rPr lang="nl-NL" dirty="0" smtClean="0"/>
              <a:t>reiniging, </a:t>
            </a:r>
            <a:r>
              <a:rPr lang="nl-NL" dirty="0" smtClean="0"/>
              <a:t>desinfectie, </a:t>
            </a:r>
            <a:r>
              <a:rPr lang="nl-NL" dirty="0" smtClean="0"/>
              <a:t>sterilisatie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7854696" cy="792088"/>
          </a:xfrm>
        </p:spPr>
        <p:txBody>
          <a:bodyPr/>
          <a:lstStyle/>
          <a:p>
            <a:pPr algn="ctr"/>
            <a:r>
              <a:rPr lang="nl-NL" dirty="0" smtClean="0">
                <a:latin typeface="Arial" pitchFamily="34" charset="0"/>
                <a:cs typeface="Arial" pitchFamily="34" charset="0"/>
              </a:rPr>
              <a:t>M. Baan</a:t>
            </a:r>
            <a:endParaRPr lang="nl-N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Anamnese en klinisch onderzoek</a:t>
            </a: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Fonendoscoop / stethoscoop</a:t>
            </a:r>
          </a:p>
          <a:p>
            <a:pPr lvl="2"/>
            <a:r>
              <a:rPr lang="nl-NL" dirty="0" smtClean="0"/>
              <a:t>Ausculteren (=beluisteren) hart, longen, maag en darmen</a:t>
            </a:r>
          </a:p>
        </p:txBody>
      </p:sp>
      <p:pic>
        <p:nvPicPr>
          <p:cNvPr id="4" name="Picture 3" descr="Stethoscoop.jpg"/>
          <p:cNvPicPr>
            <a:picLocks noChangeAspect="1"/>
          </p:cNvPicPr>
          <p:nvPr/>
        </p:nvPicPr>
        <p:blipFill>
          <a:blip r:embed="rId2" cstate="print"/>
          <a:srcRect l="12200" t="9762" r="10101" b="21955"/>
          <a:stretch>
            <a:fillRect/>
          </a:stretch>
        </p:blipFill>
        <p:spPr>
          <a:xfrm>
            <a:off x="5364088" y="4149080"/>
            <a:ext cx="2875177" cy="2175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Anamnese en klinisch onderzoek</a:t>
            </a: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Diagnostiekset</a:t>
            </a:r>
          </a:p>
          <a:p>
            <a:pPr lvl="2"/>
            <a:r>
              <a:rPr lang="nl-NL" dirty="0" smtClean="0"/>
              <a:t>Handvat met batterijen of oplaadbare batterij</a:t>
            </a:r>
          </a:p>
          <a:p>
            <a:pPr lvl="2"/>
            <a:r>
              <a:rPr lang="nl-NL" dirty="0" smtClean="0"/>
              <a:t>Otoscoop (inwendig onderzoek oren)</a:t>
            </a:r>
          </a:p>
          <a:p>
            <a:pPr lvl="2"/>
            <a:r>
              <a:rPr lang="nl-NL" dirty="0" smtClean="0"/>
              <a:t>Ophthalmoscoop (oogonderzoek</a:t>
            </a:r>
            <a:r>
              <a:rPr lang="nl-NL" dirty="0" smtClean="0"/>
              <a:t>)</a:t>
            </a:r>
            <a:endParaRPr lang="nl-NL" dirty="0" smtClean="0"/>
          </a:p>
        </p:txBody>
      </p:sp>
      <p:pic>
        <p:nvPicPr>
          <p:cNvPr id="4" name="Picture 3" descr="Diagnostiekset.jpg"/>
          <p:cNvPicPr>
            <a:picLocks noChangeAspect="1"/>
          </p:cNvPicPr>
          <p:nvPr/>
        </p:nvPicPr>
        <p:blipFill>
          <a:blip r:embed="rId2" cstate="print"/>
          <a:srcRect t="10410"/>
          <a:stretch>
            <a:fillRect/>
          </a:stretch>
        </p:blipFill>
        <p:spPr>
          <a:xfrm>
            <a:off x="1043608" y="4553744"/>
            <a:ext cx="2610472" cy="2304256"/>
          </a:xfrm>
          <a:prstGeom prst="rect">
            <a:avLst/>
          </a:prstGeom>
        </p:spPr>
      </p:pic>
      <p:pic>
        <p:nvPicPr>
          <p:cNvPr id="6" name="Picture 5" descr="Diagnostiekset3.jpg"/>
          <p:cNvPicPr>
            <a:picLocks noChangeAspect="1"/>
          </p:cNvPicPr>
          <p:nvPr/>
        </p:nvPicPr>
        <p:blipFill>
          <a:blip r:embed="rId3" cstate="print"/>
          <a:srcRect l="12326" t="6371" r="13719"/>
          <a:stretch>
            <a:fillRect/>
          </a:stretch>
        </p:blipFill>
        <p:spPr>
          <a:xfrm>
            <a:off x="6804248" y="4553744"/>
            <a:ext cx="1567855" cy="2304256"/>
          </a:xfrm>
          <a:prstGeom prst="rect">
            <a:avLst/>
          </a:prstGeom>
        </p:spPr>
      </p:pic>
      <p:pic>
        <p:nvPicPr>
          <p:cNvPr id="7" name="Picture 6" descr="Diagnostiekset4.jpg"/>
          <p:cNvPicPr>
            <a:picLocks noChangeAspect="1"/>
          </p:cNvPicPr>
          <p:nvPr/>
        </p:nvPicPr>
        <p:blipFill>
          <a:blip r:embed="rId4" cstate="print"/>
          <a:srcRect l="31651" r="42660" b="33125"/>
          <a:stretch>
            <a:fillRect/>
          </a:stretch>
        </p:blipFill>
        <p:spPr>
          <a:xfrm>
            <a:off x="5796136" y="4819657"/>
            <a:ext cx="720080" cy="2038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r>
              <a:rPr lang="nl-NL" dirty="0" smtClean="0"/>
              <a:t>Anamnese en klinisch onderzoek</a:t>
            </a: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Percussiehamer  en plessiemeter</a:t>
            </a:r>
          </a:p>
          <a:p>
            <a:pPr lvl="2"/>
            <a:r>
              <a:rPr lang="nl-NL" dirty="0" smtClean="0"/>
              <a:t>Bekloppen borst en/of buik</a:t>
            </a:r>
          </a:p>
          <a:p>
            <a:pPr lvl="3"/>
            <a:r>
              <a:rPr lang="nl-NL" dirty="0" smtClean="0"/>
              <a:t>Hoge tonen: gas</a:t>
            </a:r>
          </a:p>
          <a:p>
            <a:pPr lvl="3"/>
            <a:r>
              <a:rPr lang="nl-NL" dirty="0" smtClean="0"/>
              <a:t>Lage tonen: verdichting (bijv. tumor)</a:t>
            </a:r>
          </a:p>
          <a:p>
            <a:pPr lvl="3"/>
            <a:r>
              <a:rPr lang="nl-NL" dirty="0" smtClean="0"/>
              <a:t>Grote dieren</a:t>
            </a:r>
          </a:p>
          <a:p>
            <a:pPr lvl="2"/>
            <a:r>
              <a:rPr lang="nl-NL" dirty="0" smtClean="0"/>
              <a:t>Bekloppen speren/pezen: Reflexhamer</a:t>
            </a:r>
          </a:p>
          <a:p>
            <a:pPr lvl="3"/>
            <a:r>
              <a:rPr lang="nl-NL" dirty="0" smtClean="0"/>
              <a:t>Reflex </a:t>
            </a:r>
            <a:r>
              <a:rPr lang="nl-NL" dirty="0" smtClean="0">
                <a:sym typeface="Symbol"/>
              </a:rPr>
              <a:t></a:t>
            </a:r>
            <a:r>
              <a:rPr lang="nl-NL" dirty="0" smtClean="0"/>
              <a:t> lichte beweging (bijv. kniepeesreflex)</a:t>
            </a:r>
          </a:p>
        </p:txBody>
      </p:sp>
      <p:pic>
        <p:nvPicPr>
          <p:cNvPr id="7" name="Picture 6" descr="Percussiehamer.jpg"/>
          <p:cNvPicPr>
            <a:picLocks noChangeAspect="1"/>
          </p:cNvPicPr>
          <p:nvPr/>
        </p:nvPicPr>
        <p:blipFill>
          <a:blip r:embed="rId2" cstate="print"/>
          <a:srcRect l="10216" r="21677" b="8917"/>
          <a:stretch>
            <a:fillRect/>
          </a:stretch>
        </p:blipFill>
        <p:spPr>
          <a:xfrm>
            <a:off x="6588224" y="2348880"/>
            <a:ext cx="2160240" cy="2160240"/>
          </a:xfrm>
          <a:prstGeom prst="rect">
            <a:avLst/>
          </a:prstGeom>
        </p:spPr>
      </p:pic>
      <p:pic>
        <p:nvPicPr>
          <p:cNvPr id="8" name="Picture 7" descr="Plessiemeter.jpg"/>
          <p:cNvPicPr>
            <a:picLocks noChangeAspect="1"/>
          </p:cNvPicPr>
          <p:nvPr/>
        </p:nvPicPr>
        <p:blipFill>
          <a:blip r:embed="rId3" cstate="print"/>
          <a:srcRect l="8918" t="22299" r="13200" b="49446"/>
          <a:stretch>
            <a:fillRect/>
          </a:stretch>
        </p:blipFill>
        <p:spPr>
          <a:xfrm>
            <a:off x="3347864" y="5661248"/>
            <a:ext cx="2124236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Behandelkamer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Behandelkamer</a:t>
            </a: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Spuitflacon</a:t>
            </a:r>
          </a:p>
          <a:p>
            <a:pPr lvl="2"/>
            <a:r>
              <a:rPr lang="nl-NL" dirty="0" smtClean="0"/>
              <a:t>Gevuld met spoelvloeistof</a:t>
            </a:r>
          </a:p>
          <a:p>
            <a:pPr lvl="3"/>
            <a:r>
              <a:rPr lang="nl-NL" dirty="0" smtClean="0"/>
              <a:t>Bijvoorbeeld voor spoelen ogen OF abcessen</a:t>
            </a:r>
          </a:p>
        </p:txBody>
      </p:sp>
      <p:pic>
        <p:nvPicPr>
          <p:cNvPr id="4" name="Picture 3" descr="Spuitfla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861048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Behandelkamer</a:t>
            </a: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Nageltang</a:t>
            </a:r>
          </a:p>
          <a:p>
            <a:pPr lvl="2"/>
            <a:r>
              <a:rPr lang="nl-NL" dirty="0" smtClean="0"/>
              <a:t>Nagels vaak bij dierenarts geknipt</a:t>
            </a:r>
          </a:p>
          <a:p>
            <a:pPr lvl="2"/>
            <a:r>
              <a:rPr lang="nl-NL" dirty="0" smtClean="0"/>
              <a:t>Niet in het leven knippen</a:t>
            </a:r>
          </a:p>
        </p:txBody>
      </p:sp>
      <p:pic>
        <p:nvPicPr>
          <p:cNvPr id="4" name="Picture 3" descr="Nagelt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933056"/>
            <a:ext cx="1653957" cy="1440160"/>
          </a:xfrm>
          <a:prstGeom prst="rect">
            <a:avLst/>
          </a:prstGeom>
        </p:spPr>
      </p:pic>
      <p:pic>
        <p:nvPicPr>
          <p:cNvPr id="5" name="Picture 4" descr="Nageltan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372200" y="2276872"/>
            <a:ext cx="1134492" cy="1134492"/>
          </a:xfrm>
          <a:prstGeom prst="rect">
            <a:avLst/>
          </a:prstGeom>
        </p:spPr>
      </p:pic>
      <p:pic>
        <p:nvPicPr>
          <p:cNvPr id="6" name="Picture 5" descr="Nageltang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19129">
            <a:off x="4427984" y="3717032"/>
            <a:ext cx="1368152" cy="186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Behandelkamer</a:t>
            </a: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Nageltang*</a:t>
            </a:r>
          </a:p>
        </p:txBody>
      </p:sp>
      <p:pic>
        <p:nvPicPr>
          <p:cNvPr id="5" name="Picture 4" descr="Nagels knipp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996952"/>
            <a:ext cx="4263157" cy="3456384"/>
          </a:xfrm>
          <a:prstGeom prst="rect">
            <a:avLst/>
          </a:prstGeom>
        </p:spPr>
      </p:pic>
      <p:pic>
        <p:nvPicPr>
          <p:cNvPr id="6" name="Picture 5" descr="Nagels knippen4.gif"/>
          <p:cNvPicPr>
            <a:picLocks noChangeAspect="1"/>
          </p:cNvPicPr>
          <p:nvPr/>
        </p:nvPicPr>
        <p:blipFill>
          <a:blip r:embed="rId3" cstate="print"/>
          <a:srcRect t="13636"/>
          <a:stretch>
            <a:fillRect/>
          </a:stretch>
        </p:blipFill>
        <p:spPr>
          <a:xfrm>
            <a:off x="6012160" y="2996952"/>
            <a:ext cx="2112235" cy="1368152"/>
          </a:xfrm>
          <a:prstGeom prst="rect">
            <a:avLst/>
          </a:prstGeom>
        </p:spPr>
      </p:pic>
      <p:pic>
        <p:nvPicPr>
          <p:cNvPr id="7" name="Picture 6" descr="Nagels knippen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 flipH="1">
            <a:off x="6107970" y="4485318"/>
            <a:ext cx="1911410" cy="2103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Behandelkamer</a:t>
            </a: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Ballonspuit*</a:t>
            </a:r>
          </a:p>
          <a:p>
            <a:pPr lvl="2"/>
            <a:r>
              <a:rPr lang="nl-NL" dirty="0" smtClean="0"/>
              <a:t>Oorontsteking:</a:t>
            </a:r>
          </a:p>
          <a:p>
            <a:pPr lvl="3"/>
            <a:r>
              <a:rPr lang="nl-NL" dirty="0" smtClean="0"/>
              <a:t>Spoelvloeistof opzuigen en in oor spuiten </a:t>
            </a:r>
          </a:p>
          <a:p>
            <a:pPr lvl="3"/>
            <a:r>
              <a:rPr lang="nl-NL" dirty="0" smtClean="0"/>
              <a:t>Om oor te reinigen</a:t>
            </a:r>
          </a:p>
          <a:p>
            <a:pPr lvl="3"/>
            <a:r>
              <a:rPr lang="nl-NL" dirty="0" smtClean="0"/>
              <a:t>Na gebruik van buiten en van binnen reinigen en desinfecteren</a:t>
            </a:r>
          </a:p>
        </p:txBody>
      </p:sp>
      <p:pic>
        <p:nvPicPr>
          <p:cNvPr id="4" name="Picture 3" descr="Ballonspui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581128"/>
            <a:ext cx="2496277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Behandelkamer</a:t>
            </a: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Traanvocht teststrips</a:t>
            </a:r>
          </a:p>
          <a:p>
            <a:pPr lvl="2"/>
            <a:r>
              <a:rPr lang="nl-NL" dirty="0" smtClean="0"/>
              <a:t>Om te testen of er voldoende traanvocht geproduceerd wordt:</a:t>
            </a:r>
          </a:p>
          <a:p>
            <a:pPr lvl="2"/>
            <a:r>
              <a:rPr lang="nl-NL" dirty="0" smtClean="0"/>
              <a:t>‘Schirmer Tear Test’</a:t>
            </a:r>
          </a:p>
          <a:p>
            <a:pPr lvl="3"/>
            <a:r>
              <a:rPr lang="nl-NL" dirty="0" smtClean="0"/>
              <a:t>Rond lipje achter onderste ooglid</a:t>
            </a:r>
          </a:p>
          <a:p>
            <a:pPr lvl="3"/>
            <a:r>
              <a:rPr lang="nl-NL" dirty="0" smtClean="0"/>
              <a:t>Traanvocht wordt ‘opgezogen’</a:t>
            </a:r>
          </a:p>
          <a:p>
            <a:pPr lvl="3"/>
            <a:r>
              <a:rPr lang="nl-NL" dirty="0" smtClean="0"/>
              <a:t>Aantal mm traanvocht kan wordt afgelezen na 60 sec</a:t>
            </a:r>
          </a:p>
          <a:p>
            <a:pPr lvl="4"/>
            <a:r>
              <a:rPr lang="nl-NL" dirty="0" smtClean="0"/>
              <a:t>Hond: 12-25 mm</a:t>
            </a:r>
          </a:p>
          <a:p>
            <a:pPr lvl="4"/>
            <a:r>
              <a:rPr lang="nl-NL" dirty="0" smtClean="0"/>
              <a:t>Kat: 11-20 mm</a:t>
            </a:r>
          </a:p>
          <a:p>
            <a:pPr lvl="2"/>
            <a:endParaRPr lang="nl-NL" dirty="0" smtClean="0"/>
          </a:p>
        </p:txBody>
      </p:sp>
      <p:pic>
        <p:nvPicPr>
          <p:cNvPr id="4" name="Picture 3" descr="S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97152"/>
            <a:ext cx="733425" cy="1409700"/>
          </a:xfrm>
          <a:prstGeom prst="rect">
            <a:avLst/>
          </a:prstGeom>
        </p:spPr>
      </p:pic>
      <p:pic>
        <p:nvPicPr>
          <p:cNvPr id="6" name="Picture 5" descr="STT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340768"/>
            <a:ext cx="2019300" cy="1504950"/>
          </a:xfrm>
          <a:prstGeom prst="rect">
            <a:avLst/>
          </a:prstGeom>
        </p:spPr>
      </p:pic>
      <p:pic>
        <p:nvPicPr>
          <p:cNvPr id="7" name="Picture 6" descr="STT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797152"/>
            <a:ext cx="1914525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Behandelkamer</a:t>
            </a: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Maagsonde</a:t>
            </a:r>
          </a:p>
          <a:p>
            <a:pPr lvl="2"/>
            <a:r>
              <a:rPr lang="nl-NL" dirty="0" smtClean="0"/>
              <a:t>Gas aflaten en spoelen maag bij </a:t>
            </a:r>
            <a:r>
              <a:rPr lang="nl-NL" dirty="0" smtClean="0"/>
              <a:t>MaagDilatatieVolvulus </a:t>
            </a:r>
            <a:r>
              <a:rPr lang="nl-NL" dirty="0" smtClean="0"/>
              <a:t>(vroeger: maagtorsie)</a:t>
            </a:r>
          </a:p>
          <a:p>
            <a:pPr lvl="2"/>
            <a:r>
              <a:rPr lang="nl-NL" dirty="0" smtClean="0"/>
              <a:t>Spoelen maag bij vergiftiging (intoxicatie)</a:t>
            </a:r>
          </a:p>
          <a:p>
            <a:pPr lvl="2"/>
            <a:r>
              <a:rPr lang="nl-NL" dirty="0" smtClean="0"/>
              <a:t>Testen doorgankelijkheid slokdarm</a:t>
            </a:r>
          </a:p>
          <a:p>
            <a:pPr lvl="2"/>
            <a:r>
              <a:rPr lang="nl-NL" dirty="0" smtClean="0"/>
              <a:t>Voeden </a:t>
            </a:r>
            <a:r>
              <a:rPr lang="nl-NL" dirty="0" smtClean="0"/>
              <a:t>pups/kittens </a:t>
            </a:r>
            <a:r>
              <a:rPr lang="nl-NL" dirty="0" smtClean="0"/>
              <a:t>die niet drinken</a:t>
            </a:r>
          </a:p>
        </p:txBody>
      </p:sp>
      <p:pic>
        <p:nvPicPr>
          <p:cNvPr id="4" name="Picture 3" descr="Maagsonde.jpg"/>
          <p:cNvPicPr>
            <a:picLocks noChangeAspect="1"/>
          </p:cNvPicPr>
          <p:nvPr/>
        </p:nvPicPr>
        <p:blipFill>
          <a:blip r:embed="rId2" cstate="print"/>
          <a:srcRect l="13621" t="18217" r="14866" b="13471"/>
          <a:stretch>
            <a:fillRect/>
          </a:stretch>
        </p:blipFill>
        <p:spPr>
          <a:xfrm>
            <a:off x="4932040" y="5085184"/>
            <a:ext cx="2016224" cy="1440160"/>
          </a:xfrm>
          <a:prstGeom prst="rect">
            <a:avLst/>
          </a:prstGeom>
        </p:spPr>
      </p:pic>
      <p:pic>
        <p:nvPicPr>
          <p:cNvPr id="5" name="Picture 4" descr="Maagsonde5.jpg"/>
          <p:cNvPicPr>
            <a:picLocks noChangeAspect="1"/>
          </p:cNvPicPr>
          <p:nvPr/>
        </p:nvPicPr>
        <p:blipFill>
          <a:blip r:embed="rId3" cstate="print"/>
          <a:srcRect t="33333" b="13333"/>
          <a:stretch>
            <a:fillRect/>
          </a:stretch>
        </p:blipFill>
        <p:spPr>
          <a:xfrm flipH="1">
            <a:off x="395536" y="6021288"/>
            <a:ext cx="3665325" cy="576064"/>
          </a:xfrm>
          <a:prstGeom prst="rect">
            <a:avLst/>
          </a:prstGeom>
        </p:spPr>
      </p:pic>
      <p:pic>
        <p:nvPicPr>
          <p:cNvPr id="6" name="Picture 5" descr="Maagsonde4.jpg"/>
          <p:cNvPicPr>
            <a:picLocks noChangeAspect="1"/>
          </p:cNvPicPr>
          <p:nvPr/>
        </p:nvPicPr>
        <p:blipFill>
          <a:blip r:embed="rId4" cstate="print"/>
          <a:srcRect t="16548" b="21399"/>
          <a:stretch>
            <a:fillRect/>
          </a:stretch>
        </p:blipFill>
        <p:spPr>
          <a:xfrm flipH="1">
            <a:off x="539552" y="4941168"/>
            <a:ext cx="2087173" cy="1080120"/>
          </a:xfrm>
          <a:prstGeom prst="rect">
            <a:avLst/>
          </a:prstGeom>
        </p:spPr>
      </p:pic>
      <p:pic>
        <p:nvPicPr>
          <p:cNvPr id="7" name="Picture 6" descr="Maagsonde6.jpg"/>
          <p:cNvPicPr>
            <a:picLocks noChangeAspect="1"/>
          </p:cNvPicPr>
          <p:nvPr/>
        </p:nvPicPr>
        <p:blipFill>
          <a:blip r:embed="rId5" cstate="print"/>
          <a:srcRect l="12201" r="21650" b="11751"/>
          <a:stretch>
            <a:fillRect/>
          </a:stretch>
        </p:blipFill>
        <p:spPr>
          <a:xfrm>
            <a:off x="7020272" y="4509120"/>
            <a:ext cx="1800200" cy="2017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 smtClean="0"/>
              <a:t>Vandaag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nl-NL" dirty="0" smtClean="0"/>
              <a:t>Introductie</a:t>
            </a:r>
          </a:p>
          <a:p>
            <a:r>
              <a:rPr lang="nl-NL" dirty="0" smtClean="0"/>
              <a:t>Start Hoofdstuk 1</a:t>
            </a:r>
          </a:p>
          <a:p>
            <a:r>
              <a:rPr lang="nl-NL" dirty="0" smtClean="0"/>
              <a:t>Huiswerk voor na de herfstvakantie:</a:t>
            </a:r>
          </a:p>
          <a:p>
            <a:pPr lvl="1"/>
            <a:r>
              <a:rPr lang="nl-NL" dirty="0" smtClean="0"/>
              <a:t>Doorlezen A</a:t>
            </a:r>
            <a:r>
              <a:rPr lang="nl-NL" dirty="0" smtClean="0"/>
              <a:t>namnese</a:t>
            </a:r>
            <a:r>
              <a:rPr lang="nl-NL" dirty="0" smtClean="0"/>
              <a:t>, behandelkamer, dwangmiddelen, </a:t>
            </a:r>
            <a:r>
              <a:rPr lang="nl-NL" dirty="0" smtClean="0"/>
              <a:t>vogels</a:t>
            </a:r>
            <a:endParaRPr lang="nl-NL" dirty="0" smtClean="0"/>
          </a:p>
          <a:p>
            <a:pPr lvl="1"/>
            <a:r>
              <a:rPr lang="nl-NL" dirty="0" smtClean="0"/>
              <a:t>Alles </a:t>
            </a:r>
            <a:r>
              <a:rPr lang="nl-NL" dirty="0" smtClean="0"/>
              <a:t>te vinden op </a:t>
            </a:r>
            <a:r>
              <a:rPr lang="nl-NL" dirty="0" smtClean="0"/>
              <a:t>Bronnen </a:t>
            </a:r>
            <a:r>
              <a:rPr lang="nl-NL" dirty="0" smtClean="0">
                <a:sym typeface="Symbol"/>
              </a:rPr>
              <a:t></a:t>
            </a:r>
            <a:r>
              <a:rPr lang="nl-NL" dirty="0" smtClean="0"/>
              <a:t> Wikilink</a:t>
            </a:r>
            <a:r>
              <a:rPr lang="nl-NL" dirty="0" smtClean="0"/>
              <a:t>:</a:t>
            </a:r>
          </a:p>
          <a:p>
            <a:pPr lvl="1">
              <a:buNone/>
            </a:pPr>
            <a:endParaRPr lang="nl-NL" sz="1200" dirty="0" smtClean="0"/>
          </a:p>
          <a:p>
            <a:pPr lvl="1">
              <a:buNone/>
            </a:pPr>
            <a:r>
              <a:rPr lang="nl-NL" sz="1300" dirty="0" smtClean="0"/>
              <a:t>http</a:t>
            </a:r>
            <a:r>
              <a:rPr lang="nl-NL" sz="1300" dirty="0" smtClean="0"/>
              <a:t>://maken.wikiwijs.nl/53007/Instrumentenleer_en_reiniging__desinfectie__sterilisatie___Zwolle_14_15 </a:t>
            </a:r>
          </a:p>
          <a:p>
            <a:pPr lvl="1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Behandelkamer</a:t>
            </a: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Sonde</a:t>
            </a:r>
          </a:p>
          <a:p>
            <a:pPr lvl="2"/>
            <a:r>
              <a:rPr lang="nl-NL" dirty="0" smtClean="0"/>
              <a:t>Bepalen diepte van een wond</a:t>
            </a:r>
          </a:p>
          <a:p>
            <a:pPr lvl="2"/>
            <a:r>
              <a:rPr lang="nl-NL" dirty="0" smtClean="0"/>
              <a:t>Na gebruik reinigen en desinfecteren</a:t>
            </a:r>
          </a:p>
        </p:txBody>
      </p:sp>
      <p:pic>
        <p:nvPicPr>
          <p:cNvPr id="4" name="Picture 3" descr="Son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1772816"/>
            <a:ext cx="738489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Behandelkamer</a:t>
            </a: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Schoenen</a:t>
            </a:r>
          </a:p>
          <a:p>
            <a:pPr lvl="2"/>
            <a:r>
              <a:rPr lang="nl-NL" dirty="0" smtClean="0"/>
              <a:t>Voor bescherming pootverband</a:t>
            </a:r>
          </a:p>
          <a:p>
            <a:pPr lvl="2"/>
            <a:r>
              <a:rPr lang="nl-NL" dirty="0" smtClean="0"/>
              <a:t>Bij afgesleten zoolkussentjes</a:t>
            </a:r>
          </a:p>
        </p:txBody>
      </p:sp>
      <p:pic>
        <p:nvPicPr>
          <p:cNvPr id="4" name="Picture 3" descr="Hondenschoenen.jpg"/>
          <p:cNvPicPr>
            <a:picLocks noChangeAspect="1"/>
          </p:cNvPicPr>
          <p:nvPr/>
        </p:nvPicPr>
        <p:blipFill>
          <a:blip r:embed="rId2" cstate="print"/>
          <a:srcRect t="9136" b="4724"/>
          <a:stretch>
            <a:fillRect/>
          </a:stretch>
        </p:blipFill>
        <p:spPr>
          <a:xfrm>
            <a:off x="5076056" y="3429000"/>
            <a:ext cx="3789040" cy="3263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Dwangmiddelen </a:t>
            </a:r>
            <a:r>
              <a:rPr lang="nl-NL" dirty="0" smtClean="0"/>
              <a:t>hond/kat*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Dwangmiddelen hond/kat</a:t>
            </a: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Handschoenen</a:t>
            </a:r>
          </a:p>
          <a:p>
            <a:pPr lvl="2"/>
            <a:r>
              <a:rPr lang="nl-NL" dirty="0" smtClean="0"/>
              <a:t>Beschermen tegen krabben/bijten kat</a:t>
            </a:r>
          </a:p>
          <a:p>
            <a:pPr lvl="2"/>
            <a:endParaRPr lang="nl-NL" dirty="0" smtClean="0"/>
          </a:p>
          <a:p>
            <a:pPr lvl="2"/>
            <a:r>
              <a:rPr lang="nl-NL" dirty="0" smtClean="0"/>
              <a:t>Alternatieve manier voor oppakken:</a:t>
            </a:r>
          </a:p>
          <a:p>
            <a:pPr lvl="2">
              <a:buNone/>
            </a:pPr>
            <a:r>
              <a:rPr lang="nl-NL" dirty="0" smtClean="0"/>
              <a:t>    grote handdoek</a:t>
            </a:r>
            <a:endParaRPr lang="nl-NL" dirty="0"/>
          </a:p>
        </p:txBody>
      </p:sp>
      <p:pic>
        <p:nvPicPr>
          <p:cNvPr id="5" name="Picture 4" descr="Handschoen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6197298" y="2595792"/>
            <a:ext cx="2088232" cy="1738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Dwangmiddelen hond/kat</a:t>
            </a: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Vangkooi</a:t>
            </a:r>
          </a:p>
          <a:p>
            <a:pPr lvl="2"/>
            <a:r>
              <a:rPr lang="nl-NL" dirty="0" smtClean="0"/>
              <a:t>Injectie toedienen aan wilde kat</a:t>
            </a:r>
            <a:endParaRPr lang="nl-NL" dirty="0"/>
          </a:p>
        </p:txBody>
      </p:sp>
      <p:pic>
        <p:nvPicPr>
          <p:cNvPr id="6" name="Picture 5" descr="Dwangkooi.jpg"/>
          <p:cNvPicPr>
            <a:picLocks noChangeAspect="1"/>
          </p:cNvPicPr>
          <p:nvPr/>
        </p:nvPicPr>
        <p:blipFill>
          <a:blip r:embed="rId2" cstate="print"/>
          <a:srcRect l="21985" b="14709"/>
          <a:stretch>
            <a:fillRect/>
          </a:stretch>
        </p:blipFill>
        <p:spPr>
          <a:xfrm>
            <a:off x="5436096" y="3284984"/>
            <a:ext cx="3066256" cy="2795748"/>
          </a:xfrm>
          <a:prstGeom prst="rect">
            <a:avLst/>
          </a:prstGeom>
        </p:spPr>
      </p:pic>
      <p:pic>
        <p:nvPicPr>
          <p:cNvPr id="7" name="Picture 6" descr="Dwangkoo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005064"/>
            <a:ext cx="1977553" cy="1962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Dwangmiddelen hond/kat</a:t>
            </a: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Vangstok</a:t>
            </a:r>
          </a:p>
          <a:p>
            <a:pPr lvl="2"/>
            <a:r>
              <a:rPr lang="nl-NL" dirty="0" smtClean="0"/>
              <a:t>Vangen en fixeren hond/kat</a:t>
            </a:r>
          </a:p>
          <a:p>
            <a:pPr lvl="2"/>
            <a:r>
              <a:rPr lang="nl-NL" dirty="0" smtClean="0"/>
              <a:t>Lus over de kop </a:t>
            </a:r>
            <a:r>
              <a:rPr lang="nl-NL" dirty="0" smtClean="0">
                <a:sym typeface="Symbol"/>
              </a:rPr>
              <a:t></a:t>
            </a:r>
            <a:r>
              <a:rPr lang="nl-NL" dirty="0" smtClean="0"/>
              <a:t> aantrekken met stalen koord, stevig vasthouden en van je af houden </a:t>
            </a:r>
            <a:r>
              <a:rPr lang="nl-NL" dirty="0" smtClean="0">
                <a:sym typeface="Symbol"/>
              </a:rPr>
              <a:t></a:t>
            </a:r>
            <a:r>
              <a:rPr lang="nl-NL" dirty="0" smtClean="0"/>
              <a:t> doe wat je moet doen </a:t>
            </a:r>
            <a:r>
              <a:rPr lang="nl-NL" dirty="0" smtClean="0">
                <a:sym typeface="Symbol"/>
              </a:rPr>
              <a:t></a:t>
            </a:r>
            <a:r>
              <a:rPr lang="nl-NL" dirty="0" smtClean="0"/>
              <a:t> losmaken door aan knop aan het uiteinde te draaien/trekken</a:t>
            </a:r>
            <a:endParaRPr lang="nl-N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Vangtang</a:t>
            </a:r>
          </a:p>
          <a:p>
            <a:pPr lvl="2"/>
            <a:r>
              <a:rPr lang="nl-NL" dirty="0" smtClean="0"/>
              <a:t>Vangen en fixeren kat</a:t>
            </a:r>
          </a:p>
          <a:p>
            <a:pPr lvl="2"/>
            <a:r>
              <a:rPr lang="nl-NL" dirty="0" smtClean="0"/>
              <a:t>Tang i.p.v. lus</a:t>
            </a:r>
            <a:endParaRPr lang="nl-N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Ring aan de muur</a:t>
            </a:r>
          </a:p>
          <a:p>
            <a:pPr lvl="2"/>
            <a:r>
              <a:rPr lang="nl-NL" dirty="0" smtClean="0"/>
              <a:t>Fixeren hond</a:t>
            </a:r>
          </a:p>
          <a:p>
            <a:pPr lvl="2"/>
            <a:r>
              <a:rPr lang="nl-NL" dirty="0" smtClean="0"/>
              <a:t>Riem door ring </a:t>
            </a:r>
            <a:r>
              <a:rPr lang="nl-NL" dirty="0" smtClean="0">
                <a:sym typeface="Symbol"/>
              </a:rPr>
              <a:t></a:t>
            </a:r>
            <a:r>
              <a:rPr lang="nl-NL" dirty="0" smtClean="0"/>
              <a:t> aantrekken </a:t>
            </a:r>
            <a:r>
              <a:rPr lang="nl-NL" dirty="0" smtClean="0">
                <a:sym typeface="Symbol"/>
              </a:rPr>
              <a:t> hond wordt met de kop tegen de muur getrokken</a:t>
            </a:r>
            <a:endParaRPr lang="nl-NL" dirty="0" smtClean="0"/>
          </a:p>
          <a:p>
            <a:pPr lvl="2"/>
            <a:endParaRPr lang="nl-NL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Vangstok.jpg"/>
          <p:cNvPicPr>
            <a:picLocks noChangeAspect="1"/>
          </p:cNvPicPr>
          <p:nvPr/>
        </p:nvPicPr>
        <p:blipFill>
          <a:blip r:embed="rId2" cstate="print"/>
          <a:srcRect t="33505" b="32175"/>
          <a:stretch>
            <a:fillRect/>
          </a:stretch>
        </p:blipFill>
        <p:spPr>
          <a:xfrm>
            <a:off x="5364088" y="1916832"/>
            <a:ext cx="3356992" cy="1152128"/>
          </a:xfrm>
          <a:prstGeom prst="rect">
            <a:avLst/>
          </a:prstGeom>
        </p:spPr>
      </p:pic>
      <p:pic>
        <p:nvPicPr>
          <p:cNvPr id="5" name="Picture 4" descr="Vangta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365104"/>
            <a:ext cx="1450851" cy="143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Dwangmiddelen hond/kat</a:t>
            </a: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Muilkorf*</a:t>
            </a:r>
            <a:endParaRPr lang="nl-N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nl-NL" dirty="0" smtClean="0"/>
              <a:t>Beschermen tegen bijten hond</a:t>
            </a:r>
            <a:endParaRPr lang="nl-NL" dirty="0"/>
          </a:p>
        </p:txBody>
      </p:sp>
      <p:pic>
        <p:nvPicPr>
          <p:cNvPr id="4" name="Picture 3" descr="Muilkor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3718" y="3356992"/>
            <a:ext cx="3880282" cy="3501007"/>
          </a:xfrm>
          <a:prstGeom prst="rect">
            <a:avLst/>
          </a:prstGeom>
        </p:spPr>
      </p:pic>
      <p:pic>
        <p:nvPicPr>
          <p:cNvPr id="5" name="Picture 4" descr="Muilkor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429000"/>
            <a:ext cx="3145532" cy="3145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Dwangmiddelen hond/kat</a:t>
            </a: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Pillenschieter*</a:t>
            </a:r>
            <a:endParaRPr lang="nl-N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nl-NL" dirty="0" smtClean="0"/>
              <a:t>Beschermen tegen bijten </a:t>
            </a:r>
            <a:r>
              <a:rPr lang="nl-NL" dirty="0" smtClean="0"/>
              <a:t>van een kat </a:t>
            </a:r>
            <a:r>
              <a:rPr lang="nl-NL" dirty="0" smtClean="0"/>
              <a:t>bij toedienen tablet</a:t>
            </a:r>
          </a:p>
          <a:p>
            <a:pPr lvl="2"/>
            <a:endParaRPr lang="nl-NL" dirty="0" smtClean="0"/>
          </a:p>
          <a:p>
            <a:pPr lvl="2"/>
            <a:endParaRPr lang="nl-NL" dirty="0" smtClean="0"/>
          </a:p>
          <a:p>
            <a:pPr lvl="2"/>
            <a:r>
              <a:rPr lang="nl-NL" dirty="0" smtClean="0"/>
              <a:t>Alternatief: Easypill</a:t>
            </a:r>
            <a:endParaRPr lang="nl-NL" dirty="0"/>
          </a:p>
        </p:txBody>
      </p:sp>
      <p:pic>
        <p:nvPicPr>
          <p:cNvPr id="4" name="Picture 3" descr="Pillenschieter.jpg"/>
          <p:cNvPicPr>
            <a:picLocks noChangeAspect="1"/>
          </p:cNvPicPr>
          <p:nvPr/>
        </p:nvPicPr>
        <p:blipFill>
          <a:blip r:embed="rId2" cstate="print"/>
          <a:srcRect l="4641" t="34880" b="22280"/>
          <a:stretch>
            <a:fillRect/>
          </a:stretch>
        </p:blipFill>
        <p:spPr>
          <a:xfrm flipH="1">
            <a:off x="6012160" y="3212976"/>
            <a:ext cx="2724894" cy="1224136"/>
          </a:xfrm>
          <a:prstGeom prst="rect">
            <a:avLst/>
          </a:prstGeom>
        </p:spPr>
      </p:pic>
      <p:pic>
        <p:nvPicPr>
          <p:cNvPr id="5" name="Picture 4" descr="Pillenschiet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437112"/>
            <a:ext cx="2665575" cy="1985764"/>
          </a:xfrm>
          <a:prstGeom prst="rect">
            <a:avLst/>
          </a:prstGeom>
        </p:spPr>
      </p:pic>
      <p:pic>
        <p:nvPicPr>
          <p:cNvPr id="6" name="Picture 5" descr="Easyp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509120"/>
            <a:ext cx="20955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Vogels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Vogels</a:t>
            </a: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Kropnaald</a:t>
            </a:r>
          </a:p>
          <a:p>
            <a:pPr lvl="2"/>
            <a:r>
              <a:rPr lang="nl-NL" dirty="0" smtClean="0"/>
              <a:t>Spoelen krop</a:t>
            </a:r>
          </a:p>
          <a:p>
            <a:pPr lvl="2"/>
            <a:r>
              <a:rPr lang="nl-NL" dirty="0" smtClean="0"/>
              <a:t>Kunstmatig voeden</a:t>
            </a:r>
            <a:endParaRPr lang="nl-NL" dirty="0"/>
          </a:p>
        </p:txBody>
      </p:sp>
      <p:pic>
        <p:nvPicPr>
          <p:cNvPr id="8" name="Picture 7" descr="Kropnaa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3963320"/>
            <a:ext cx="1758368" cy="2174600"/>
          </a:xfrm>
          <a:prstGeom prst="rect">
            <a:avLst/>
          </a:prstGeom>
        </p:spPr>
      </p:pic>
      <p:pic>
        <p:nvPicPr>
          <p:cNvPr id="9" name="Picture 8" descr="Kropnaald2.jpg"/>
          <p:cNvPicPr>
            <a:picLocks noChangeAspect="1"/>
          </p:cNvPicPr>
          <p:nvPr/>
        </p:nvPicPr>
        <p:blipFill>
          <a:blip r:embed="rId3" cstate="print"/>
          <a:srcRect l="20922" r="14604"/>
          <a:stretch>
            <a:fillRect/>
          </a:stretch>
        </p:blipFill>
        <p:spPr>
          <a:xfrm>
            <a:off x="4283968" y="4005064"/>
            <a:ext cx="1656184" cy="2106364"/>
          </a:xfrm>
          <a:prstGeom prst="rect">
            <a:avLst/>
          </a:prstGeom>
        </p:spPr>
      </p:pic>
      <p:pic>
        <p:nvPicPr>
          <p:cNvPr id="10" name="Picture 9" descr="Kropnaald3.jpg"/>
          <p:cNvPicPr>
            <a:picLocks noChangeAspect="1"/>
          </p:cNvPicPr>
          <p:nvPr/>
        </p:nvPicPr>
        <p:blipFill>
          <a:blip r:embed="rId4" cstate="print"/>
          <a:srcRect l="19248" r="16685"/>
          <a:stretch>
            <a:fillRect/>
          </a:stretch>
        </p:blipFill>
        <p:spPr>
          <a:xfrm>
            <a:off x="1907704" y="4003162"/>
            <a:ext cx="1619199" cy="2107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24912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Hoofdstuk 1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Spreekuur instrumentarium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607568"/>
          </a:xfrm>
        </p:spPr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Vogels</a:t>
            </a: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Ringkniptang</a:t>
            </a:r>
          </a:p>
          <a:p>
            <a:pPr lvl="2"/>
            <a:r>
              <a:rPr lang="nl-NL" dirty="0" smtClean="0"/>
              <a:t>Doorknippen ingegroeide pootring</a:t>
            </a:r>
          </a:p>
          <a:p>
            <a:pPr lvl="2"/>
            <a:r>
              <a:rPr lang="nl-NL" dirty="0" smtClean="0"/>
              <a:t>R</a:t>
            </a:r>
            <a:r>
              <a:rPr lang="nl-NL" dirty="0" smtClean="0"/>
              <a:t>ing wordt a</a:t>
            </a:r>
            <a:r>
              <a:rPr lang="nl-NL" dirty="0" smtClean="0"/>
              <a:t>ltijd aan </a:t>
            </a:r>
            <a:r>
              <a:rPr lang="nl-NL" dirty="0" smtClean="0"/>
              <a:t>2 kanten </a:t>
            </a:r>
            <a:r>
              <a:rPr lang="nl-NL" dirty="0" smtClean="0"/>
              <a:t>van </a:t>
            </a:r>
            <a:r>
              <a:rPr lang="nl-NL" dirty="0" smtClean="0"/>
              <a:t>de poot </a:t>
            </a:r>
            <a:r>
              <a:rPr lang="nl-NL" dirty="0" smtClean="0"/>
              <a:t>doorgeknipt </a:t>
            </a:r>
          </a:p>
          <a:p>
            <a:pPr lvl="2"/>
            <a:r>
              <a:rPr lang="nl-NL" dirty="0" smtClean="0"/>
              <a:t>Van </a:t>
            </a:r>
            <a:r>
              <a:rPr lang="nl-NL" dirty="0" smtClean="0"/>
              <a:t>tevoren Ferrichloride (poeder wat bloedingen stelpt) klaarleggen</a:t>
            </a:r>
          </a:p>
        </p:txBody>
      </p:sp>
      <p:pic>
        <p:nvPicPr>
          <p:cNvPr id="4" name="Picture 3" descr="Ringkniptang2.jpeg"/>
          <p:cNvPicPr>
            <a:picLocks noChangeAspect="1"/>
          </p:cNvPicPr>
          <p:nvPr/>
        </p:nvPicPr>
        <p:blipFill>
          <a:blip r:embed="rId2" cstate="print"/>
          <a:srcRect l="13156" t="21650" r="11791" b="24800"/>
          <a:stretch>
            <a:fillRect/>
          </a:stretch>
        </p:blipFill>
        <p:spPr>
          <a:xfrm>
            <a:off x="5004048" y="4221088"/>
            <a:ext cx="3240360" cy="2003132"/>
          </a:xfrm>
          <a:prstGeom prst="rect">
            <a:avLst/>
          </a:prstGeom>
        </p:spPr>
      </p:pic>
      <p:pic>
        <p:nvPicPr>
          <p:cNvPr id="5" name="Picture 4" descr="Ringkniptan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653136"/>
            <a:ext cx="2238817" cy="1541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Einde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389120"/>
          </a:xfrm>
        </p:spPr>
        <p:txBody>
          <a:bodyPr>
            <a:normAutofit/>
          </a:bodyPr>
          <a:lstStyle/>
          <a:p>
            <a:r>
              <a:rPr lang="nl-NL" dirty="0" smtClean="0"/>
              <a:t>Volgende week (8 okt) geen les</a:t>
            </a:r>
          </a:p>
          <a:p>
            <a:r>
              <a:rPr lang="nl-NL" dirty="0" smtClean="0"/>
              <a:t>Huiswerk voor na de herfstvakantie:</a:t>
            </a:r>
          </a:p>
          <a:p>
            <a:pPr lvl="1"/>
            <a:r>
              <a:rPr lang="nl-NL" dirty="0" smtClean="0"/>
              <a:t>Doorlezen Anamnese, Behandelkamer, Dwangmiddelen, Vogels</a:t>
            </a:r>
            <a:endParaRPr lang="nl-NL" dirty="0" smtClean="0"/>
          </a:p>
          <a:p>
            <a:pPr lvl="1"/>
            <a:r>
              <a:rPr lang="nl-NL" dirty="0" smtClean="0"/>
              <a:t>Alles te vinden op Wikilink: </a:t>
            </a:r>
          </a:p>
          <a:p>
            <a:pPr lvl="1">
              <a:buNone/>
            </a:pPr>
            <a:endParaRPr lang="nl-NL" dirty="0" smtClean="0"/>
          </a:p>
          <a:p>
            <a:pPr lvl="1">
              <a:buNone/>
            </a:pPr>
            <a:r>
              <a:rPr lang="nl-NL" sz="1300" dirty="0" smtClean="0"/>
              <a:t>http://maken.wikiwijs.nl/53007/Instrumentenleer_en_reiniging__desinfectie__sterilisatie___</a:t>
            </a:r>
            <a:r>
              <a:rPr lang="nl-NL" sz="1300" dirty="0" smtClean="0"/>
              <a:t>Zwolle_14_15</a:t>
            </a:r>
          </a:p>
          <a:p>
            <a:pPr lvl="1">
              <a:buNone/>
            </a:pPr>
            <a:endParaRPr lang="nl-NL" dirty="0" smtClean="0"/>
          </a:p>
          <a:p>
            <a:pPr lvl="1"/>
            <a:r>
              <a:rPr lang="nl-NL" dirty="0" smtClean="0"/>
              <a:t>Volgende keer Injectie en Infuus, en vanaf Laboratorium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Anamnese (voorgeschiedenis) en klinisch onderzoek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Anamnese en klinisch onderzoek</a:t>
            </a: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Weegschaal</a:t>
            </a:r>
          </a:p>
          <a:p>
            <a:pPr lvl="2"/>
            <a:r>
              <a:rPr lang="nl-NL" dirty="0" smtClean="0"/>
              <a:t>Wegen bij binnenkomst</a:t>
            </a:r>
          </a:p>
          <a:p>
            <a:pPr lvl="2"/>
            <a:r>
              <a:rPr lang="nl-NL" dirty="0" smtClean="0"/>
              <a:t>Assistent helpt</a:t>
            </a:r>
          </a:p>
          <a:p>
            <a:pPr lvl="2"/>
            <a:r>
              <a:rPr lang="nl-NL" dirty="0" smtClean="0"/>
              <a:t>Assistent noteert gewicht in computer</a:t>
            </a:r>
          </a:p>
          <a:p>
            <a:endParaRPr lang="nl-NL" dirty="0"/>
          </a:p>
        </p:txBody>
      </p:sp>
      <p:pic>
        <p:nvPicPr>
          <p:cNvPr id="4" name="Picture 3" descr="Weegscha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149080"/>
            <a:ext cx="2801888" cy="2101416"/>
          </a:xfrm>
          <a:prstGeom prst="rect">
            <a:avLst/>
          </a:prstGeom>
        </p:spPr>
      </p:pic>
      <p:pic>
        <p:nvPicPr>
          <p:cNvPr id="5" name="Picture 4" descr="Weegscha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077073"/>
            <a:ext cx="2212463" cy="219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Anamnese en klinisch onderzoek</a:t>
            </a: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Behandeltafel</a:t>
            </a:r>
          </a:p>
          <a:p>
            <a:pPr lvl="2"/>
            <a:r>
              <a:rPr lang="nl-NL" dirty="0" smtClean="0"/>
              <a:t>Onderzoek</a:t>
            </a:r>
          </a:p>
          <a:p>
            <a:pPr lvl="2"/>
            <a:r>
              <a:rPr lang="nl-NL" dirty="0" smtClean="0"/>
              <a:t>Houding dierenarts</a:t>
            </a:r>
          </a:p>
          <a:p>
            <a:pPr lvl="2"/>
            <a:r>
              <a:rPr lang="nl-NL" dirty="0" smtClean="0"/>
              <a:t>Stilstaan </a:t>
            </a:r>
            <a:r>
              <a:rPr lang="nl-NL" dirty="0" smtClean="0"/>
              <a:t>dier</a:t>
            </a:r>
          </a:p>
          <a:p>
            <a:pPr lvl="2"/>
            <a:r>
              <a:rPr lang="nl-NL" dirty="0" smtClean="0"/>
              <a:t>Reiniging </a:t>
            </a:r>
            <a:r>
              <a:rPr lang="nl-NL" dirty="0" smtClean="0"/>
              <a:t>en desinfectie na onderzoek</a:t>
            </a:r>
          </a:p>
        </p:txBody>
      </p:sp>
      <p:pic>
        <p:nvPicPr>
          <p:cNvPr id="4" name="Picture 3" descr="Behandeltaf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437112"/>
            <a:ext cx="2775308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/>
          <a:lstStyle/>
          <a:p>
            <a:r>
              <a:rPr lang="nl-NL" dirty="0" smtClean="0"/>
              <a:t>Anamnese en klinisch onderzoek</a:t>
            </a: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Scheerapparaat</a:t>
            </a:r>
          </a:p>
          <a:p>
            <a:pPr lvl="2"/>
            <a:r>
              <a:rPr lang="nl-NL" dirty="0" smtClean="0"/>
              <a:t>Bijvoorbeeld bij bloedafname, echo, ontstekingen huid</a:t>
            </a:r>
          </a:p>
          <a:p>
            <a:pPr lvl="2"/>
            <a:r>
              <a:rPr lang="nl-NL" dirty="0" smtClean="0"/>
              <a:t>Na afloop uit elkaar halen: reiniging, desinfectie, drogen</a:t>
            </a:r>
          </a:p>
          <a:p>
            <a:pPr lvl="2"/>
            <a:r>
              <a:rPr lang="nl-NL" dirty="0" smtClean="0"/>
              <a:t>Regelmatig olie</a:t>
            </a:r>
          </a:p>
          <a:p>
            <a:pPr lvl="2"/>
            <a:r>
              <a:rPr lang="nl-NL" dirty="0" smtClean="0"/>
              <a:t>Verschillende scheerkoppen</a:t>
            </a:r>
          </a:p>
          <a:p>
            <a:pPr lvl="3"/>
            <a:r>
              <a:rPr lang="nl-NL" dirty="0" smtClean="0"/>
              <a:t>Fijn</a:t>
            </a:r>
          </a:p>
          <a:p>
            <a:pPr lvl="3"/>
            <a:r>
              <a:rPr lang="nl-NL" dirty="0" smtClean="0"/>
              <a:t>Grof</a:t>
            </a:r>
          </a:p>
        </p:txBody>
      </p:sp>
      <p:pic>
        <p:nvPicPr>
          <p:cNvPr id="4" name="Picture 3" descr="Scheerappara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509120"/>
            <a:ext cx="2166888" cy="2166888"/>
          </a:xfrm>
          <a:prstGeom prst="rect">
            <a:avLst/>
          </a:prstGeom>
        </p:spPr>
      </p:pic>
      <p:pic>
        <p:nvPicPr>
          <p:cNvPr id="5" name="Picture 4" descr="Scheerapparaa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4869160"/>
            <a:ext cx="1524000" cy="1496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Anamnese en klinisch onderzoek</a:t>
            </a: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Thermometer</a:t>
            </a:r>
          </a:p>
          <a:p>
            <a:pPr lvl="2"/>
            <a:r>
              <a:rPr lang="nl-NL" dirty="0" smtClean="0"/>
              <a:t>Rectaal meten van de lichaamstemperatuur</a:t>
            </a:r>
          </a:p>
          <a:p>
            <a:pPr lvl="2"/>
            <a:r>
              <a:rPr lang="nl-NL" dirty="0" smtClean="0"/>
              <a:t>Diep genoeg (metalen punt in de anus)</a:t>
            </a:r>
          </a:p>
          <a:p>
            <a:pPr lvl="2"/>
            <a:r>
              <a:rPr lang="nl-NL" dirty="0" smtClean="0"/>
              <a:t>Na gebruik direct reinigen en desinfecteren</a:t>
            </a:r>
            <a:endParaRPr lang="nl-NL" dirty="0"/>
          </a:p>
        </p:txBody>
      </p:sp>
      <p:pic>
        <p:nvPicPr>
          <p:cNvPr id="4" name="Picture 3" descr="Thermometer.jpg"/>
          <p:cNvPicPr>
            <a:picLocks noChangeAspect="1"/>
          </p:cNvPicPr>
          <p:nvPr/>
        </p:nvPicPr>
        <p:blipFill>
          <a:blip r:embed="rId2" cstate="print"/>
          <a:srcRect t="30883" b="32090"/>
          <a:stretch>
            <a:fillRect/>
          </a:stretch>
        </p:blipFill>
        <p:spPr>
          <a:xfrm rot="16200000">
            <a:off x="5741739" y="3411389"/>
            <a:ext cx="2917106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Hoofdstuk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Anamnese en klinisch onderzoek</a:t>
            </a:r>
          </a:p>
          <a:p>
            <a:pPr lvl="1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Vlooienkam</a:t>
            </a:r>
          </a:p>
          <a:p>
            <a:pPr lvl="2"/>
            <a:r>
              <a:rPr lang="nl-NL" dirty="0" smtClean="0"/>
              <a:t>Jeukklachten</a:t>
            </a:r>
          </a:p>
          <a:p>
            <a:pPr lvl="2"/>
            <a:r>
              <a:rPr lang="nl-NL" dirty="0" smtClean="0"/>
              <a:t>Vooral op de achterhand</a:t>
            </a:r>
          </a:p>
          <a:p>
            <a:pPr lvl="2"/>
            <a:r>
              <a:rPr lang="nl-NL" dirty="0" smtClean="0"/>
              <a:t>Vlooienpoepjes en/of vlooien</a:t>
            </a:r>
          </a:p>
        </p:txBody>
      </p:sp>
      <p:pic>
        <p:nvPicPr>
          <p:cNvPr id="4" name="Picture 3" descr="Vlooienka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512715">
            <a:off x="5870566" y="3498586"/>
            <a:ext cx="3568824" cy="1125396"/>
          </a:xfrm>
          <a:prstGeom prst="rect">
            <a:avLst/>
          </a:prstGeom>
        </p:spPr>
      </p:pic>
      <p:pic>
        <p:nvPicPr>
          <p:cNvPr id="6" name="Picture 5" descr="Vlooienkam2.jpg"/>
          <p:cNvPicPr>
            <a:picLocks noChangeAspect="1"/>
          </p:cNvPicPr>
          <p:nvPr/>
        </p:nvPicPr>
        <p:blipFill>
          <a:blip r:embed="rId3" cstate="print"/>
          <a:srcRect t="36392" b="34124"/>
          <a:stretch>
            <a:fillRect/>
          </a:stretch>
        </p:blipFill>
        <p:spPr>
          <a:xfrm rot="4950777">
            <a:off x="4748696" y="3612344"/>
            <a:ext cx="3175000" cy="936104"/>
          </a:xfrm>
          <a:prstGeom prst="rect">
            <a:avLst/>
          </a:prstGeom>
        </p:spPr>
      </p:pic>
      <p:pic>
        <p:nvPicPr>
          <p:cNvPr id="7" name="Picture 6" descr="Vlooienpoepj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221088"/>
            <a:ext cx="2667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624</Words>
  <Application>Microsoft Office PowerPoint</Application>
  <PresentationFormat>On-screen Show (4:3)</PresentationFormat>
  <Paragraphs>172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Instrumentenleer en  reiniging, desinfectie, sterilisatie</vt:lpstr>
      <vt:lpstr>Vandaag</vt:lpstr>
      <vt:lpstr>Hoofdstuk 1  Spreekuur instrumentarium</vt:lpstr>
      <vt:lpstr>Hoofdstuk 1</vt:lpstr>
      <vt:lpstr>Hoofdstuk 1</vt:lpstr>
      <vt:lpstr>Hoofdstuk 1</vt:lpstr>
      <vt:lpstr>Hoofdstuk 1</vt:lpstr>
      <vt:lpstr>Hoofdstuk 1</vt:lpstr>
      <vt:lpstr>Hoofdstuk 1</vt:lpstr>
      <vt:lpstr>Hoofdstuk 1</vt:lpstr>
      <vt:lpstr>Hoofdstuk 1</vt:lpstr>
      <vt:lpstr>Hoofdstuk 1</vt:lpstr>
      <vt:lpstr>Hoofdstuk 1</vt:lpstr>
      <vt:lpstr>Hoofdstuk 1</vt:lpstr>
      <vt:lpstr>Hoofdstuk 1</vt:lpstr>
      <vt:lpstr>Hoofdstuk 1</vt:lpstr>
      <vt:lpstr>Hoofdstuk 1</vt:lpstr>
      <vt:lpstr>Hoofdstuk 1</vt:lpstr>
      <vt:lpstr>Hoofdstuk 1</vt:lpstr>
      <vt:lpstr>Hoofdstuk 1</vt:lpstr>
      <vt:lpstr>Hoofdstuk 1</vt:lpstr>
      <vt:lpstr>Hoofdstuk 1</vt:lpstr>
      <vt:lpstr>Hoofdstuk 1</vt:lpstr>
      <vt:lpstr>Hoofdstuk 1</vt:lpstr>
      <vt:lpstr>Hoofdstuk 1</vt:lpstr>
      <vt:lpstr>Hoofdstuk 1</vt:lpstr>
      <vt:lpstr>Hoofdstuk 1</vt:lpstr>
      <vt:lpstr>Hoofdstuk 1</vt:lpstr>
      <vt:lpstr>Hoofdstuk 1</vt:lpstr>
      <vt:lpstr>Hoofdstuk 1</vt:lpstr>
      <vt:lpstr>Einde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Instrumentenleer en  reiniging, desinfectie en sterilisatie</dc:title>
  <dc:creator>Mariska</dc:creator>
  <cp:lastModifiedBy>Mariska</cp:lastModifiedBy>
  <cp:revision>66</cp:revision>
  <dcterms:created xsi:type="dcterms:W3CDTF">2014-09-29T14:52:11Z</dcterms:created>
  <dcterms:modified xsi:type="dcterms:W3CDTF">2014-09-30T19:58:41Z</dcterms:modified>
</cp:coreProperties>
</file>